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338" r:id="rId4"/>
    <p:sldId id="334" r:id="rId5"/>
    <p:sldId id="344" r:id="rId6"/>
    <p:sldId id="345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4660"/>
  </p:normalViewPr>
  <p:slideViewPr>
    <p:cSldViewPr>
      <p:cViewPr varScale="1">
        <p:scale>
          <a:sx n="90" d="100"/>
          <a:sy n="90" d="100"/>
        </p:scale>
        <p:origin x="82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12/18/2016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.pn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 Solving Multi-Step Equations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2 Lesson 3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657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MULTI-STEP EQUATIONS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38100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Solve multi-step equations by combining like</a:t>
            </a:r>
            <a:br>
              <a:rPr lang="en-US" sz="2400" dirty="0"/>
            </a:br>
            <a:r>
              <a:rPr lang="en-US" sz="2400" dirty="0"/>
              <a:t>terms and using distributive property</a:t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  <a:br>
              <a:rPr lang="en-US" sz="2400" b="1" dirty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/>
              <a:t>Multi-Step equation</a:t>
            </a:r>
          </a:p>
          <a:p>
            <a:r>
              <a:rPr lang="en-US" sz="2400" dirty="0"/>
              <a:t>Combining Like Terms</a:t>
            </a:r>
          </a:p>
          <a:p>
            <a:r>
              <a:rPr lang="en-US" sz="2400" dirty="0"/>
              <a:t>Distributive Property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90550"/>
            <a:ext cx="8686800" cy="38862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A</a:t>
            </a:r>
            <a:r>
              <a:rPr lang="en-US" sz="2400" b="1" dirty="0">
                <a:solidFill>
                  <a:srgbClr val="0070C0"/>
                </a:solidFill>
              </a:rPr>
              <a:t> Multi-Step Equation </a:t>
            </a:r>
            <a:r>
              <a:rPr lang="en-US" sz="2400" dirty="0"/>
              <a:t>is an equation that can be solved in more than two steps by combining like terms and distributive property.</a:t>
            </a:r>
          </a:p>
          <a:p>
            <a:pPr marL="0" indent="0">
              <a:spcAft>
                <a:spcPts val="600"/>
              </a:spcAft>
              <a:buNone/>
            </a:pPr>
            <a:br>
              <a:rPr lang="en-US" sz="2400" dirty="0"/>
            </a:br>
            <a:r>
              <a:rPr lang="en-US" sz="2400" dirty="0"/>
              <a:t>There are two types of problems involving multi-step equations and are solved by:</a:t>
            </a:r>
          </a:p>
          <a:p>
            <a:pPr>
              <a:spcAft>
                <a:spcPts val="600"/>
              </a:spcAft>
            </a:pPr>
            <a:r>
              <a:rPr lang="en-US" sz="2400" b="1" dirty="0"/>
              <a:t>Combining Like Terms (CLT)</a:t>
            </a:r>
          </a:p>
          <a:p>
            <a:pPr>
              <a:spcAft>
                <a:spcPts val="600"/>
              </a:spcAft>
            </a:pPr>
            <a:r>
              <a:rPr lang="en-US" sz="2400" b="1" dirty="0"/>
              <a:t>Distributive property and CLT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0" y="-19050"/>
            <a:ext cx="3657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MULTI-STEP EQUATIONS</a:t>
            </a:r>
          </a:p>
        </p:txBody>
      </p:sp>
    </p:spTree>
    <p:extLst>
      <p:ext uri="{BB962C8B-B14F-4D97-AF65-F5344CB8AC3E}">
        <p14:creationId xmlns:p14="http://schemas.microsoft.com/office/powerpoint/2010/main" val="1141433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9272" y="514350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>
                    <a:solidFill>
                      <a:srgbClr val="0070C0"/>
                    </a:solidFill>
                  </a:rPr>
                  <a:t>Solving Multi-Step Equations by Combining Like Terms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>In solving these types of equations, we first combine the like terms i.e. the terms with the variable. After this, the equation is solved by applying the properties of equality.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Example 1: Solve </a:t>
                </a:r>
                <a14:m>
                  <m:oMath xmlns:m="http://schemas.openxmlformats.org/officeDocument/2006/math">
                    <m:r>
                      <a:rPr lang="en-US" sz="2000" b="1" i="0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𝟖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</m:oMath>
                </a14:m>
                <a:r>
                  <a:rPr lang="en-US" sz="2000" dirty="0"/>
                  <a:t>	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9272" y="514350"/>
                <a:ext cx="8846128" cy="4724400"/>
              </a:xfrm>
              <a:blipFill rotWithShape="1">
                <a:blip r:embed="rId2"/>
                <a:stretch>
                  <a:fillRect l="-689" t="-645" r="-6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1927952" y="3017933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1219200" y="2474435"/>
                <a:ext cx="2113795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𝟖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00" y="2474435"/>
                <a:ext cx="2113795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Rectangle 34"/>
          <p:cNvSpPr/>
          <p:nvPr/>
        </p:nvSpPr>
        <p:spPr>
          <a:xfrm>
            <a:off x="5062251" y="3017933"/>
            <a:ext cx="3733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Subtraction Property of Equality</a:t>
            </a:r>
          </a:p>
        </p:txBody>
      </p:sp>
      <p:sp>
        <p:nvSpPr>
          <p:cNvPr id="36" name="Right Arrow 35"/>
          <p:cNvSpPr/>
          <p:nvPr/>
        </p:nvSpPr>
        <p:spPr>
          <a:xfrm>
            <a:off x="2590800" y="4032870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3280154" y="3928794"/>
                <a:ext cx="1314824" cy="668516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𝟔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0154" y="3928794"/>
                <a:ext cx="1314824" cy="66851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3"/>
          <p:cNvSpPr/>
          <p:nvPr/>
        </p:nvSpPr>
        <p:spPr>
          <a:xfrm>
            <a:off x="4851055" y="4032870"/>
            <a:ext cx="34042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Division Property of Equality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3499764" y="4669036"/>
                <a:ext cx="816403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9764" y="4669036"/>
                <a:ext cx="816403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ight Arrow 25"/>
          <p:cNvSpPr/>
          <p:nvPr/>
        </p:nvSpPr>
        <p:spPr>
          <a:xfrm>
            <a:off x="2597223" y="4664760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-19050"/>
            <a:ext cx="3657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MULTI-STEP EQUATIONS</a:t>
            </a:r>
          </a:p>
        </p:txBody>
      </p:sp>
      <p:sp>
        <p:nvSpPr>
          <p:cNvPr id="27" name="Right Arrow 26"/>
          <p:cNvSpPr/>
          <p:nvPr/>
        </p:nvSpPr>
        <p:spPr>
          <a:xfrm>
            <a:off x="3448352" y="2467005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4195050" y="2470907"/>
                <a:ext cx="1443750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𝟖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5050" y="2470907"/>
                <a:ext cx="1443750" cy="40011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ectangle 28"/>
          <p:cNvSpPr/>
          <p:nvPr/>
        </p:nvSpPr>
        <p:spPr>
          <a:xfrm>
            <a:off x="5824307" y="2467005"/>
            <a:ext cx="25576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Combining Like Terms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2619257" y="3017933"/>
                <a:ext cx="2442994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𝟖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9257" y="3017933"/>
                <a:ext cx="2442994" cy="40011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3466550" y="3487442"/>
                <a:ext cx="986101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𝟔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6550" y="3487442"/>
                <a:ext cx="986101" cy="400110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1320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11465" y="361950"/>
                <a:ext cx="8041935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>
                    <a:solidFill>
                      <a:srgbClr val="0070C0"/>
                    </a:solidFill>
                  </a:rPr>
                  <a:t>Solving Multi-Step Equations by Combining Like Terms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r>
                  <a:rPr lang="en-US" sz="2000" b="1" dirty="0">
                    <a:solidFill>
                      <a:srgbClr val="0070C0"/>
                    </a:solidFill>
                  </a:rPr>
                  <a:t>Example 2: Solve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𝟏𝟏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𝟔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</m:oMath>
                </a14:m>
                <a:r>
                  <a:rPr lang="en-US" sz="2000" dirty="0"/>
                  <a:t>	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1465" y="361950"/>
                <a:ext cx="8041935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1447800" y="4062156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973968" y="1657350"/>
                <a:ext cx="1921632" cy="62183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𝟏𝟏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𝟔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3968" y="1657350"/>
                <a:ext cx="1921632" cy="62183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Rectangle 34"/>
          <p:cNvSpPr/>
          <p:nvPr/>
        </p:nvSpPr>
        <p:spPr>
          <a:xfrm>
            <a:off x="4876800" y="2599827"/>
            <a:ext cx="36576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Subtraction Property of Equality</a:t>
            </a:r>
          </a:p>
        </p:txBody>
      </p:sp>
      <p:sp>
        <p:nvSpPr>
          <p:cNvPr id="36" name="Right Arrow 35"/>
          <p:cNvSpPr/>
          <p:nvPr/>
        </p:nvSpPr>
        <p:spPr>
          <a:xfrm>
            <a:off x="3048000" y="1728881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2209800" y="3952362"/>
                <a:ext cx="2220817" cy="67678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𝟒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𝟓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𝟓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𝟒</m:t>
                          </m:r>
                        </m:num>
                        <m:den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800" y="3952362"/>
                <a:ext cx="2220817" cy="67678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3"/>
          <p:cNvSpPr/>
          <p:nvPr/>
        </p:nvSpPr>
        <p:spPr>
          <a:xfrm>
            <a:off x="4616137" y="4062156"/>
            <a:ext cx="38350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Multiplication Property of Equality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2872410" y="4684235"/>
                <a:ext cx="1060612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2410" y="4684235"/>
                <a:ext cx="1060612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ight Arrow 25"/>
          <p:cNvSpPr/>
          <p:nvPr/>
        </p:nvSpPr>
        <p:spPr>
          <a:xfrm>
            <a:off x="1143000" y="2599827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0" y="-19050"/>
            <a:ext cx="3657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MULTI-STEP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3822075" y="1634934"/>
                <a:ext cx="1588125" cy="6748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𝟓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𝟏𝟏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𝟔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2075" y="1634934"/>
                <a:ext cx="1588125" cy="67480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20"/>
          <p:cNvSpPr/>
          <p:nvPr/>
        </p:nvSpPr>
        <p:spPr>
          <a:xfrm>
            <a:off x="5638800" y="1757426"/>
            <a:ext cx="25576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Combining Like Terms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1878007" y="2462482"/>
                <a:ext cx="2857410" cy="6748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𝟓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𝟏𝟏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𝟏𝟏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𝟔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𝟏𝟏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8007" y="2462482"/>
                <a:ext cx="2857410" cy="67480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2769218" y="3181350"/>
                <a:ext cx="1193182" cy="6748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𝟓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9218" y="3181350"/>
                <a:ext cx="1193182" cy="674800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56081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>
                    <a:solidFill>
                      <a:srgbClr val="0070C0"/>
                    </a:solidFill>
                  </a:rPr>
                  <a:t>Solving Multi-Step Equations using Distributive property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>In solving these types of equations, we first apply distributive property on the terms in parenthesis. After that we combine like terms and solve the equation for the variable.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r>
                  <a:rPr lang="en-US" sz="2000" b="1" dirty="0">
                    <a:solidFill>
                      <a:srgbClr val="0070C0"/>
                    </a:solidFill>
                  </a:rPr>
                  <a:t>Example 3: Solve </a:t>
                </a:r>
                <a14:m>
                  <m:oMath xmlns:m="http://schemas.openxmlformats.org/officeDocument/2006/math">
                    <m:r>
                      <a:rPr lang="en-US" sz="2000" b="1" i="0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0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)=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𝟏𝟏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</m:oMath>
                </a14:m>
                <a:r>
                  <a:rPr lang="en-US" sz="2000" dirty="0"/>
                  <a:t>	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  <a:blipFill rotWithShape="1">
                <a:blip r:embed="rId2"/>
                <a:stretch>
                  <a:fillRect l="-758" t="-645" r="-6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1735156" y="2549060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4800600" y="2550635"/>
            <a:ext cx="25576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Distributive Property</a:t>
            </a:r>
          </a:p>
        </p:txBody>
      </p:sp>
      <p:sp>
        <p:nvSpPr>
          <p:cNvPr id="36" name="Right Arrow 35"/>
          <p:cNvSpPr/>
          <p:nvPr/>
        </p:nvSpPr>
        <p:spPr>
          <a:xfrm>
            <a:off x="1535017" y="3609401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/>
              <p:cNvSpPr/>
              <p:nvPr/>
            </p:nvSpPr>
            <p:spPr>
              <a:xfrm>
                <a:off x="2503583" y="2571750"/>
                <a:ext cx="2181412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𝟏𝟏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3583" y="2571750"/>
                <a:ext cx="2181412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2302759" y="3540316"/>
                <a:ext cx="2651160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𝟖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𝟏𝟏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2759" y="3540316"/>
                <a:ext cx="2651160" cy="40011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3"/>
          <p:cNvSpPr/>
          <p:nvPr/>
        </p:nvSpPr>
        <p:spPr>
          <a:xfrm>
            <a:off x="5113430" y="3609401"/>
            <a:ext cx="34042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Addition Property of Equality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3249398" y="4509944"/>
                <a:ext cx="816403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9398" y="4509944"/>
                <a:ext cx="816403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ight Arrow 25"/>
          <p:cNvSpPr/>
          <p:nvPr/>
        </p:nvSpPr>
        <p:spPr>
          <a:xfrm>
            <a:off x="381000" y="4405096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2514600" y="1714440"/>
                <a:ext cx="2598830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𝑨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𝑩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±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𝑪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𝑨𝑩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𝑨𝑪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1714440"/>
                <a:ext cx="2598830" cy="400110"/>
              </a:xfrm>
              <a:prstGeom prst="rect">
                <a:avLst/>
              </a:prstGeom>
              <a:blipFill rotWithShape="1">
                <a:blip r:embed="rId7"/>
                <a:stretch>
                  <a:fillRect b="-30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itle 1"/>
          <p:cNvSpPr txBox="1">
            <a:spLocks/>
          </p:cNvSpPr>
          <p:nvPr/>
        </p:nvSpPr>
        <p:spPr>
          <a:xfrm>
            <a:off x="0" y="-19050"/>
            <a:ext cx="3657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MULTI-STEP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2785843" y="3048346"/>
                <a:ext cx="1638927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𝟖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𝟏𝟏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5843" y="3048346"/>
                <a:ext cx="1638927" cy="40011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ight Arrow 30"/>
          <p:cNvSpPr/>
          <p:nvPr/>
        </p:nvSpPr>
        <p:spPr>
          <a:xfrm>
            <a:off x="2025268" y="3017014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4495800" y="3081397"/>
            <a:ext cx="25576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Combining Like Terms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147399" y="1714440"/>
            <a:ext cx="25576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Distributive Property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>
                <a:off x="3215866" y="3990002"/>
                <a:ext cx="1236785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𝟖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𝟏𝟔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5866" y="3990002"/>
                <a:ext cx="1236785" cy="400110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1093283" y="4304971"/>
                <a:ext cx="1236785" cy="695062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𝟖</m:t>
                          </m:r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𝟏𝟔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283" y="4304971"/>
                <a:ext cx="1236785" cy="695062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Rectangle 39"/>
          <p:cNvSpPr/>
          <p:nvPr/>
        </p:nvSpPr>
        <p:spPr>
          <a:xfrm>
            <a:off x="4112682" y="4510114"/>
            <a:ext cx="39335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Multiplication Property of Equality</a:t>
            </a:r>
          </a:p>
        </p:txBody>
      </p:sp>
      <p:sp>
        <p:nvSpPr>
          <p:cNvPr id="41" name="Right Arrow 40"/>
          <p:cNvSpPr/>
          <p:nvPr/>
        </p:nvSpPr>
        <p:spPr>
          <a:xfrm>
            <a:off x="2503583" y="4452854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1241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1916</TotalTime>
  <Words>334</Words>
  <Application>Microsoft Office PowerPoint</Application>
  <PresentationFormat>On-screen Show (16:9)</PresentationFormat>
  <Paragraphs>55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Cambria</vt:lpstr>
      <vt:lpstr>Cambria Math</vt:lpstr>
      <vt:lpstr>Office Theme</vt:lpstr>
      <vt:lpstr> Solving Multi-Step Equations</vt:lpstr>
      <vt:lpstr>SOLVING MULTI-STEP EQUATIONS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340</cp:revision>
  <dcterms:created xsi:type="dcterms:W3CDTF">2016-10-20T15:06:14Z</dcterms:created>
  <dcterms:modified xsi:type="dcterms:W3CDTF">2016-12-18T21:44:01Z</dcterms:modified>
</cp:coreProperties>
</file>